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58" r:id="rId3"/>
    <p:sldId id="260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</p:sldIdLst>
  <p:sldSz cx="12192000" cy="6858000"/>
  <p:notesSz cx="6858000" cy="9144000"/>
  <p:embeddedFontLst>
    <p:embeddedFont>
      <p:font typeface="나눔고딕" panose="020D0604000000000000" pitchFamily="50" charset="-127"/>
      <p:regular r:id="rId14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EB"/>
    <a:srgbClr val="50B8E7"/>
    <a:srgbClr val="0070C0"/>
    <a:srgbClr val="B9E2F5"/>
    <a:srgbClr val="EDF7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2" autoAdjust="0"/>
    <p:restoredTop sz="94660"/>
  </p:normalViewPr>
  <p:slideViewPr>
    <p:cSldViewPr snapToGrid="0">
      <p:cViewPr varScale="1">
        <p:scale>
          <a:sx n="76" d="100"/>
          <a:sy n="76" d="100"/>
        </p:scale>
        <p:origin x="14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찬호" userId="9103df27452aa894" providerId="LiveId" clId="{BE6818EC-1516-4890-AB53-1A95F5E29058}"/>
    <pc:docChg chg="modSld">
      <pc:chgData name="김 찬호" userId="9103df27452aa894" providerId="LiveId" clId="{BE6818EC-1516-4890-AB53-1A95F5E29058}" dt="2022-06-19T13:46:30.620" v="17"/>
      <pc:docMkLst>
        <pc:docMk/>
      </pc:docMkLst>
      <pc:sldChg chg="modSp mod">
        <pc:chgData name="김 찬호" userId="9103df27452aa894" providerId="LiveId" clId="{BE6818EC-1516-4890-AB53-1A95F5E29058}" dt="2022-06-19T13:46:30.620" v="17"/>
        <pc:sldMkLst>
          <pc:docMk/>
          <pc:sldMk cId="2884398183" sldId="269"/>
        </pc:sldMkLst>
        <pc:spChg chg="mod">
          <ac:chgData name="김 찬호" userId="9103df27452aa894" providerId="LiveId" clId="{BE6818EC-1516-4890-AB53-1A95F5E29058}" dt="2022-06-19T13:46:30.620" v="17"/>
          <ac:spMkLst>
            <pc:docMk/>
            <pc:sldMk cId="2884398183" sldId="269"/>
            <ac:spMk id="15" creationId="{F7AFBF91-3D5D-B909-490D-A336FB1635D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BFA9EE-D6B1-4596-A9B6-D5B18D922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FC48F1-09EA-4301-8E93-C3C445DE0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A2723-88A7-4E11-B702-3E6EE428D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AF1A7-D940-4A48-BF9F-D3CE37F44466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E536D7-023F-4920-A5C7-4C90A1DDE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2C6A94-2CD4-4A63-98FE-F3B128AD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53D0-4BBF-4E61-90C0-7821C6F49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24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57024-EF3E-45B4-AED8-A963E03E3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5246CA-294F-4A65-834F-2A00D8FDAD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8D88FB-A40B-4206-8044-B6CBAF2B2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AF1A7-D940-4A48-BF9F-D3CE37F44466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AD3DC2-D189-4941-BB2E-606E00CDC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B753D1-2F04-4647-A8FE-E96E2B77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53D0-4BBF-4E61-90C0-7821C6F49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119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170980-F643-426E-A803-9281C6349F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4EAB9E-0D6E-4DAC-A445-39BB3989D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277896-8F8B-4883-82C6-F8270ABA2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AF1A7-D940-4A48-BF9F-D3CE37F44466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D27AE4-0051-47CB-AE4C-2AA96C90E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5D0EE7-EE5A-4C05-89EA-EC87A3766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53D0-4BBF-4E61-90C0-7821C6F49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397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100AC9-0F04-4307-BB6D-9A653F70A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0DDCAC-39FC-44A9-B79D-B0A453D77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08A4BA-334D-4087-8CB3-64199514A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AF1A7-D940-4A48-BF9F-D3CE37F44466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552D50-650A-4246-B985-7720B8A07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0A4502-0CDD-4557-A811-1D82CE25E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53D0-4BBF-4E61-90C0-7821C6F49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58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D264C-4254-43C1-9D26-0FC79118E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5CB71E-0B67-4952-A6AF-54A68FECB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EB4CB4-C6FF-45D3-87B1-2C9ACDEA5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AF1A7-D940-4A48-BF9F-D3CE37F44466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90D341-74CD-4E2D-A3DB-FBEB9D81C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6D25BB-5967-4084-99D8-43005A67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53D0-4BBF-4E61-90C0-7821C6F49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853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F87D0-5C10-4A3B-B4BC-0D7335CA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28BAD8-F211-4C58-901D-7BFD8F29D7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B506DA-CBBA-4CE6-A981-E541C80356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D3F68D-6B99-4CFA-8AD9-804AC785D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AF1A7-D940-4A48-BF9F-D3CE37F44466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44D747-3245-4287-9D4C-74775128C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2240B5-53E7-4F01-BF5A-7CAF5F645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53D0-4BBF-4E61-90C0-7821C6F49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72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0D1155-B200-4CC4-AF60-FE70CD59C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400126-86FE-4225-9879-919A35A99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552D28-E48D-469E-A109-035116871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A8A400-0976-4705-AD8C-DCB814206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C14259E-0E3A-4187-85B8-E06E79B25E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51F7F8-AB57-4F3E-8568-96D297463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AF1A7-D940-4A48-BF9F-D3CE37F44466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0B8F92-56BC-45E2-90F5-68B7ECF2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08AB53-A768-42F0-8447-42DA8B61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53D0-4BBF-4E61-90C0-7821C6F49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255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C6189-A44A-47FF-9359-6352B8B4F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6BB333-879C-448B-92F7-7ADF56449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AF1A7-D940-4A48-BF9F-D3CE37F44466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7F4523-51AB-40CF-8FD2-C690F32C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45A00B-826A-4ECE-8037-811124C40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53D0-4BBF-4E61-90C0-7821C6F49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006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587347-A039-48E9-806B-52D1732EC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AF1A7-D940-4A48-BF9F-D3CE37F44466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566ED0-EBA5-4C72-B8D5-92892D4F6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D77DB2-7279-4B50-81E8-1AFA03CF3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53D0-4BBF-4E61-90C0-7821C6F49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770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BC4BC-3CD3-4AFE-9B5C-44338DD31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E09899-7CC1-41C7-A221-B0F713694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5D5FE5-378A-4ABA-912C-190E6BE99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759100-3A61-4F81-BC9A-A09E46E7E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AF1A7-D940-4A48-BF9F-D3CE37F44466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516B6C-555C-4B49-A665-9A1D9DD4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279E12-1E92-40B3-B803-8DF453F28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53D0-4BBF-4E61-90C0-7821C6F49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490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92460-F857-4186-8584-CD9371C3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73D6A11-CF67-4073-B4F5-D0127AC6AE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971984-BA4B-4A05-A5EC-C263AB71D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97AFCC-6282-47EF-9220-BF86E42FB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AF1A7-D940-4A48-BF9F-D3CE37F44466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AC0193-B1DD-41B1-9057-8DC12E17C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7B7C08-C22E-47C5-8FE8-6AA6033C3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53D0-4BBF-4E61-90C0-7821C6F49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163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342E68-6E48-4AC1-92D8-F16985EEE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7C2961-59D2-4930-BB07-876562AD6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55EEA-99CD-49EA-8CA0-4A4749A3FD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AF1A7-D940-4A48-BF9F-D3CE37F44466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874327-F730-4CB4-A43C-6311FA0856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F80A20-FEB9-4EA2-A689-20DFB5907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F53D0-4BBF-4E61-90C0-7821C6F499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500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975FC54-3DB5-4DA2-9CBE-71A2D95F5B89}"/>
              </a:ext>
            </a:extLst>
          </p:cNvPr>
          <p:cNvGrpSpPr/>
          <p:nvPr/>
        </p:nvGrpSpPr>
        <p:grpSpPr>
          <a:xfrm>
            <a:off x="2680655" y="2783795"/>
            <a:ext cx="6830685" cy="1580309"/>
            <a:chOff x="3130061" y="2734603"/>
            <a:chExt cx="5931877" cy="141469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229495-1008-4D53-9F36-BED4D12A47CD}"/>
                </a:ext>
              </a:extLst>
            </p:cNvPr>
            <p:cNvSpPr txBox="1"/>
            <p:nvPr/>
          </p:nvSpPr>
          <p:spPr>
            <a:xfrm>
              <a:off x="3307079" y="2946011"/>
              <a:ext cx="5577840" cy="991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600" b="1" i="0" u="none" strike="noStrike" kern="1200" cap="none" spc="0" normalizeH="0" baseline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Arial" panose="020B0604020202020204" pitchFamily="34" charset="0"/>
                  <a:ea typeface="나눔스퀘어_ac" panose="020B0600000101010101" pitchFamily="50" charset="-127"/>
                  <a:cs typeface="Arial" panose="020B0604020202020204" pitchFamily="34" charset="0"/>
                </a:rPr>
                <a:t>Ghost Temple</a:t>
              </a:r>
              <a:endParaRPr kumimoji="0" lang="ko-KR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7F2F2"/>
                </a:solidFill>
                <a:effectLst/>
                <a:uLnTx/>
                <a:uFillTx/>
                <a:latin typeface="Arial" panose="020B0604020202020204" pitchFamily="34" charset="0"/>
                <a:ea typeface="나눔스퀘어_ac" panose="020B0600000101010101" pitchFamily="50" charset="-127"/>
                <a:cs typeface="Arial" panose="020B060402020202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3BCD538-DDE6-4215-A7A4-73F4A7679BDA}"/>
                </a:ext>
              </a:extLst>
            </p:cNvPr>
            <p:cNvCxnSpPr>
              <a:cxnSpLocks/>
            </p:cNvCxnSpPr>
            <p:nvPr/>
          </p:nvCxnSpPr>
          <p:spPr>
            <a:xfrm>
              <a:off x="3130061" y="2734603"/>
              <a:ext cx="5931877" cy="0"/>
            </a:xfrm>
            <a:prstGeom prst="line">
              <a:avLst/>
            </a:prstGeom>
            <a:ln w="28575">
              <a:solidFill>
                <a:srgbClr val="EDEC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B3C4B32-D55B-40DB-A3C3-200A7C3C9B04}"/>
                </a:ext>
              </a:extLst>
            </p:cNvPr>
            <p:cNvCxnSpPr>
              <a:cxnSpLocks/>
            </p:cNvCxnSpPr>
            <p:nvPr/>
          </p:nvCxnSpPr>
          <p:spPr>
            <a:xfrm>
              <a:off x="3130061" y="4149298"/>
              <a:ext cx="5931877" cy="0"/>
            </a:xfrm>
            <a:prstGeom prst="line">
              <a:avLst/>
            </a:prstGeom>
            <a:ln w="28575">
              <a:solidFill>
                <a:srgbClr val="EDEC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7CE0D6E-F284-23FB-10FD-746A5068FEB3}"/>
              </a:ext>
            </a:extLst>
          </p:cNvPr>
          <p:cNvSpPr txBox="1"/>
          <p:nvPr/>
        </p:nvSpPr>
        <p:spPr>
          <a:xfrm>
            <a:off x="9392576" y="5430461"/>
            <a:ext cx="23948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나눔고딕" pitchFamily="2" charset="-127"/>
              </a:rPr>
              <a:t>2018E7307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나눔고딕" pitchFamily="2" charset="-127"/>
              </a:rPr>
              <a:t>김찬호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ECE260-47E2-919C-8B34-FC54A08B5E64}"/>
              </a:ext>
            </a:extLst>
          </p:cNvPr>
          <p:cNvSpPr txBox="1"/>
          <p:nvPr/>
        </p:nvSpPr>
        <p:spPr>
          <a:xfrm>
            <a:off x="4699999" y="148246"/>
            <a:ext cx="27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Term Project</a:t>
            </a:r>
            <a:endParaRPr lang="ko-KR" altLang="en-US" sz="3200" b="1" dirty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1" name="组合 1038">
            <a:extLst>
              <a:ext uri="{FF2B5EF4-FFF2-40B4-BE49-F238E27FC236}">
                <a16:creationId xmlns:a16="http://schemas.microsoft.com/office/drawing/2014/main" id="{C102E5DE-2B1F-EE8D-5789-F523567A3765}"/>
              </a:ext>
            </a:extLst>
          </p:cNvPr>
          <p:cNvGrpSpPr/>
          <p:nvPr/>
        </p:nvGrpSpPr>
        <p:grpSpPr>
          <a:xfrm>
            <a:off x="7999572" y="652029"/>
            <a:ext cx="1622457" cy="1771251"/>
            <a:chOff x="10442576" y="-2511426"/>
            <a:chExt cx="2163763" cy="2362200"/>
          </a:xfrm>
        </p:grpSpPr>
        <p:sp>
          <p:nvSpPr>
            <p:cNvPr id="12" name="Freeform 50">
              <a:extLst>
                <a:ext uri="{FF2B5EF4-FFF2-40B4-BE49-F238E27FC236}">
                  <a16:creationId xmlns:a16="http://schemas.microsoft.com/office/drawing/2014/main" id="{86E529FD-7C0F-4576-7218-0B78A1382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2576" y="-2511426"/>
              <a:ext cx="2163763" cy="2362200"/>
            </a:xfrm>
            <a:custGeom>
              <a:avLst/>
              <a:gdLst>
                <a:gd name="T0" fmla="*/ 206 w 508"/>
                <a:gd name="T1" fmla="*/ 0 h 555"/>
                <a:gd name="T2" fmla="*/ 175 w 508"/>
                <a:gd name="T3" fmla="*/ 3 h 555"/>
                <a:gd name="T4" fmla="*/ 93 w 508"/>
                <a:gd name="T5" fmla="*/ 161 h 555"/>
                <a:gd name="T6" fmla="*/ 23 w 508"/>
                <a:gd name="T7" fmla="*/ 381 h 555"/>
                <a:gd name="T8" fmla="*/ 115 w 508"/>
                <a:gd name="T9" fmla="*/ 327 h 555"/>
                <a:gd name="T10" fmla="*/ 173 w 508"/>
                <a:gd name="T11" fmla="*/ 346 h 555"/>
                <a:gd name="T12" fmla="*/ 215 w 508"/>
                <a:gd name="T13" fmla="*/ 510 h 555"/>
                <a:gd name="T14" fmla="*/ 282 w 508"/>
                <a:gd name="T15" fmla="*/ 555 h 555"/>
                <a:gd name="T16" fmla="*/ 299 w 508"/>
                <a:gd name="T17" fmla="*/ 554 h 555"/>
                <a:gd name="T18" fmla="*/ 281 w 508"/>
                <a:gd name="T19" fmla="*/ 486 h 555"/>
                <a:gd name="T20" fmla="*/ 426 w 508"/>
                <a:gd name="T21" fmla="*/ 358 h 555"/>
                <a:gd name="T22" fmla="*/ 436 w 508"/>
                <a:gd name="T23" fmla="*/ 245 h 555"/>
                <a:gd name="T24" fmla="*/ 457 w 508"/>
                <a:gd name="T25" fmla="*/ 209 h 555"/>
                <a:gd name="T26" fmla="*/ 496 w 508"/>
                <a:gd name="T27" fmla="*/ 242 h 555"/>
                <a:gd name="T28" fmla="*/ 466 w 508"/>
                <a:gd name="T29" fmla="*/ 133 h 555"/>
                <a:gd name="T30" fmla="*/ 357 w 508"/>
                <a:gd name="T31" fmla="*/ 82 h 555"/>
                <a:gd name="T32" fmla="*/ 306 w 508"/>
                <a:gd name="T33" fmla="*/ 93 h 555"/>
                <a:gd name="T34" fmla="*/ 206 w 508"/>
                <a:gd name="T35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8" h="555">
                  <a:moveTo>
                    <a:pt x="206" y="0"/>
                  </a:moveTo>
                  <a:cubicBezTo>
                    <a:pt x="196" y="0"/>
                    <a:pt x="186" y="1"/>
                    <a:pt x="175" y="3"/>
                  </a:cubicBezTo>
                  <a:cubicBezTo>
                    <a:pt x="88" y="21"/>
                    <a:pt x="82" y="111"/>
                    <a:pt x="93" y="161"/>
                  </a:cubicBezTo>
                  <a:cubicBezTo>
                    <a:pt x="106" y="222"/>
                    <a:pt x="0" y="272"/>
                    <a:pt x="23" y="381"/>
                  </a:cubicBezTo>
                  <a:cubicBezTo>
                    <a:pt x="44" y="349"/>
                    <a:pt x="78" y="327"/>
                    <a:pt x="115" y="327"/>
                  </a:cubicBezTo>
                  <a:cubicBezTo>
                    <a:pt x="134" y="327"/>
                    <a:pt x="153" y="333"/>
                    <a:pt x="173" y="346"/>
                  </a:cubicBezTo>
                  <a:cubicBezTo>
                    <a:pt x="234" y="385"/>
                    <a:pt x="204" y="459"/>
                    <a:pt x="215" y="510"/>
                  </a:cubicBezTo>
                  <a:cubicBezTo>
                    <a:pt x="223" y="549"/>
                    <a:pt x="260" y="555"/>
                    <a:pt x="282" y="555"/>
                  </a:cubicBezTo>
                  <a:cubicBezTo>
                    <a:pt x="292" y="555"/>
                    <a:pt x="299" y="554"/>
                    <a:pt x="299" y="554"/>
                  </a:cubicBezTo>
                  <a:cubicBezTo>
                    <a:pt x="299" y="554"/>
                    <a:pt x="246" y="540"/>
                    <a:pt x="281" y="486"/>
                  </a:cubicBezTo>
                  <a:cubicBezTo>
                    <a:pt x="316" y="431"/>
                    <a:pt x="393" y="414"/>
                    <a:pt x="426" y="358"/>
                  </a:cubicBezTo>
                  <a:cubicBezTo>
                    <a:pt x="446" y="325"/>
                    <a:pt x="444" y="283"/>
                    <a:pt x="436" y="245"/>
                  </a:cubicBezTo>
                  <a:cubicBezTo>
                    <a:pt x="431" y="221"/>
                    <a:pt x="442" y="209"/>
                    <a:pt x="457" y="209"/>
                  </a:cubicBezTo>
                  <a:cubicBezTo>
                    <a:pt x="471" y="209"/>
                    <a:pt x="487" y="220"/>
                    <a:pt x="496" y="242"/>
                  </a:cubicBezTo>
                  <a:cubicBezTo>
                    <a:pt x="496" y="242"/>
                    <a:pt x="508" y="186"/>
                    <a:pt x="466" y="133"/>
                  </a:cubicBezTo>
                  <a:cubicBezTo>
                    <a:pt x="435" y="93"/>
                    <a:pt x="391" y="82"/>
                    <a:pt x="357" y="82"/>
                  </a:cubicBezTo>
                  <a:cubicBezTo>
                    <a:pt x="331" y="82"/>
                    <a:pt x="311" y="88"/>
                    <a:pt x="306" y="93"/>
                  </a:cubicBezTo>
                  <a:cubicBezTo>
                    <a:pt x="297" y="51"/>
                    <a:pt x="270" y="0"/>
                    <a:pt x="206" y="0"/>
                  </a:cubicBezTo>
                </a:path>
              </a:pathLst>
            </a:custGeom>
            <a:solidFill>
              <a:srgbClr val="FBF7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51">
              <a:extLst>
                <a:ext uri="{FF2B5EF4-FFF2-40B4-BE49-F238E27FC236}">
                  <a16:creationId xmlns:a16="http://schemas.microsoft.com/office/drawing/2014/main" id="{1AD59477-DA16-D120-5363-85CA3C360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2976" y="-2039938"/>
              <a:ext cx="149225" cy="103188"/>
            </a:xfrm>
            <a:custGeom>
              <a:avLst/>
              <a:gdLst>
                <a:gd name="T0" fmla="*/ 32 w 35"/>
                <a:gd name="T1" fmla="*/ 0 h 24"/>
                <a:gd name="T2" fmla="*/ 22 w 35"/>
                <a:gd name="T3" fmla="*/ 21 h 24"/>
                <a:gd name="T4" fmla="*/ 0 w 35"/>
                <a:gd name="T5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24">
                  <a:moveTo>
                    <a:pt x="32" y="0"/>
                  </a:moveTo>
                  <a:cubicBezTo>
                    <a:pt x="35" y="9"/>
                    <a:pt x="30" y="19"/>
                    <a:pt x="22" y="21"/>
                  </a:cubicBezTo>
                  <a:cubicBezTo>
                    <a:pt x="13" y="24"/>
                    <a:pt x="3" y="20"/>
                    <a:pt x="0" y="11"/>
                  </a:cubicBezTo>
                </a:path>
              </a:pathLst>
            </a:custGeom>
            <a:solidFill>
              <a:srgbClr val="2C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52">
              <a:extLst>
                <a:ext uri="{FF2B5EF4-FFF2-40B4-BE49-F238E27FC236}">
                  <a16:creationId xmlns:a16="http://schemas.microsoft.com/office/drawing/2014/main" id="{28CCCD82-C2A3-B824-3178-7B02CEF62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1263" y="-2128838"/>
              <a:ext cx="149225" cy="101600"/>
            </a:xfrm>
            <a:custGeom>
              <a:avLst/>
              <a:gdLst>
                <a:gd name="T0" fmla="*/ 32 w 35"/>
                <a:gd name="T1" fmla="*/ 0 h 24"/>
                <a:gd name="T2" fmla="*/ 21 w 35"/>
                <a:gd name="T3" fmla="*/ 21 h 24"/>
                <a:gd name="T4" fmla="*/ 0 w 35"/>
                <a:gd name="T5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24">
                  <a:moveTo>
                    <a:pt x="32" y="0"/>
                  </a:moveTo>
                  <a:cubicBezTo>
                    <a:pt x="35" y="8"/>
                    <a:pt x="30" y="18"/>
                    <a:pt x="21" y="21"/>
                  </a:cubicBezTo>
                  <a:cubicBezTo>
                    <a:pt x="12" y="24"/>
                    <a:pt x="3" y="19"/>
                    <a:pt x="0" y="10"/>
                  </a:cubicBezTo>
                </a:path>
              </a:pathLst>
            </a:custGeom>
            <a:solidFill>
              <a:srgbClr val="2C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" name="组合 1046">
            <a:extLst>
              <a:ext uri="{FF2B5EF4-FFF2-40B4-BE49-F238E27FC236}">
                <a16:creationId xmlns:a16="http://schemas.microsoft.com/office/drawing/2014/main" id="{8EA3D72B-59B3-A729-B062-0C2E1640A65C}"/>
              </a:ext>
            </a:extLst>
          </p:cNvPr>
          <p:cNvGrpSpPr/>
          <p:nvPr/>
        </p:nvGrpSpPr>
        <p:grpSpPr>
          <a:xfrm>
            <a:off x="10404378" y="1526373"/>
            <a:ext cx="1009841" cy="1214837"/>
            <a:chOff x="12157075" y="1936750"/>
            <a:chExt cx="1165225" cy="1401763"/>
          </a:xfrm>
        </p:grpSpPr>
        <p:sp>
          <p:nvSpPr>
            <p:cNvPr id="16" name="Freeform 56">
              <a:extLst>
                <a:ext uri="{FF2B5EF4-FFF2-40B4-BE49-F238E27FC236}">
                  <a16:creationId xmlns:a16="http://schemas.microsoft.com/office/drawing/2014/main" id="{5ABB4837-C813-C686-6A4C-6D82ACCAC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57075" y="1936750"/>
              <a:ext cx="1165225" cy="1401763"/>
            </a:xfrm>
            <a:custGeom>
              <a:avLst/>
              <a:gdLst>
                <a:gd name="T0" fmla="*/ 162 w 272"/>
                <a:gd name="T1" fmla="*/ 0 h 328"/>
                <a:gd name="T2" fmla="*/ 103 w 272"/>
                <a:gd name="T3" fmla="*/ 55 h 328"/>
                <a:gd name="T4" fmla="*/ 86 w 272"/>
                <a:gd name="T5" fmla="*/ 51 h 328"/>
                <a:gd name="T6" fmla="*/ 25 w 272"/>
                <a:gd name="T7" fmla="*/ 85 h 328"/>
                <a:gd name="T8" fmla="*/ 8 w 272"/>
                <a:gd name="T9" fmla="*/ 150 h 328"/>
                <a:gd name="T10" fmla="*/ 31 w 272"/>
                <a:gd name="T11" fmla="*/ 130 h 328"/>
                <a:gd name="T12" fmla="*/ 43 w 272"/>
                <a:gd name="T13" fmla="*/ 151 h 328"/>
                <a:gd name="T14" fmla="*/ 56 w 272"/>
                <a:gd name="T15" fmla="*/ 209 h 328"/>
                <a:gd name="T16" fmla="*/ 117 w 272"/>
                <a:gd name="T17" fmla="*/ 287 h 328"/>
                <a:gd name="T18" fmla="*/ 107 w 272"/>
                <a:gd name="T19" fmla="*/ 327 h 328"/>
                <a:gd name="T20" fmla="*/ 117 w 272"/>
                <a:gd name="T21" fmla="*/ 328 h 328"/>
                <a:gd name="T22" fmla="*/ 156 w 272"/>
                <a:gd name="T23" fmla="*/ 301 h 328"/>
                <a:gd name="T24" fmla="*/ 181 w 272"/>
                <a:gd name="T25" fmla="*/ 204 h 328"/>
                <a:gd name="T26" fmla="*/ 231 w 272"/>
                <a:gd name="T27" fmla="*/ 222 h 328"/>
                <a:gd name="T28" fmla="*/ 272 w 272"/>
                <a:gd name="T29" fmla="*/ 205 h 328"/>
                <a:gd name="T30" fmla="*/ 265 w 272"/>
                <a:gd name="T31" fmla="*/ 205 h 328"/>
                <a:gd name="T32" fmla="*/ 227 w 272"/>
                <a:gd name="T33" fmla="*/ 178 h 328"/>
                <a:gd name="T34" fmla="*/ 229 w 272"/>
                <a:gd name="T35" fmla="*/ 95 h 328"/>
                <a:gd name="T36" fmla="*/ 180 w 272"/>
                <a:gd name="T37" fmla="*/ 2 h 328"/>
                <a:gd name="T38" fmla="*/ 162 w 272"/>
                <a:gd name="T39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2" h="328">
                  <a:moveTo>
                    <a:pt x="162" y="0"/>
                  </a:moveTo>
                  <a:cubicBezTo>
                    <a:pt x="124" y="0"/>
                    <a:pt x="108" y="30"/>
                    <a:pt x="103" y="55"/>
                  </a:cubicBezTo>
                  <a:cubicBezTo>
                    <a:pt x="100" y="53"/>
                    <a:pt x="94" y="51"/>
                    <a:pt x="86" y="51"/>
                  </a:cubicBezTo>
                  <a:cubicBezTo>
                    <a:pt x="70" y="51"/>
                    <a:pt x="46" y="58"/>
                    <a:pt x="25" y="85"/>
                  </a:cubicBezTo>
                  <a:cubicBezTo>
                    <a:pt x="0" y="116"/>
                    <a:pt x="8" y="150"/>
                    <a:pt x="8" y="150"/>
                  </a:cubicBezTo>
                  <a:cubicBezTo>
                    <a:pt x="12" y="136"/>
                    <a:pt x="22" y="130"/>
                    <a:pt x="31" y="130"/>
                  </a:cubicBezTo>
                  <a:cubicBezTo>
                    <a:pt x="39" y="130"/>
                    <a:pt x="46" y="137"/>
                    <a:pt x="43" y="151"/>
                  </a:cubicBezTo>
                  <a:cubicBezTo>
                    <a:pt x="38" y="173"/>
                    <a:pt x="44" y="189"/>
                    <a:pt x="56" y="209"/>
                  </a:cubicBezTo>
                  <a:cubicBezTo>
                    <a:pt x="76" y="242"/>
                    <a:pt x="97" y="254"/>
                    <a:pt x="117" y="287"/>
                  </a:cubicBezTo>
                  <a:cubicBezTo>
                    <a:pt x="138" y="319"/>
                    <a:pt x="107" y="327"/>
                    <a:pt x="107" y="327"/>
                  </a:cubicBezTo>
                  <a:cubicBezTo>
                    <a:pt x="107" y="327"/>
                    <a:pt x="111" y="328"/>
                    <a:pt x="117" y="328"/>
                  </a:cubicBezTo>
                  <a:cubicBezTo>
                    <a:pt x="130" y="328"/>
                    <a:pt x="151" y="324"/>
                    <a:pt x="156" y="301"/>
                  </a:cubicBezTo>
                  <a:cubicBezTo>
                    <a:pt x="163" y="271"/>
                    <a:pt x="145" y="227"/>
                    <a:pt x="181" y="204"/>
                  </a:cubicBezTo>
                  <a:cubicBezTo>
                    <a:pt x="181" y="204"/>
                    <a:pt x="203" y="222"/>
                    <a:pt x="231" y="222"/>
                  </a:cubicBezTo>
                  <a:cubicBezTo>
                    <a:pt x="244" y="222"/>
                    <a:pt x="258" y="217"/>
                    <a:pt x="272" y="205"/>
                  </a:cubicBezTo>
                  <a:cubicBezTo>
                    <a:pt x="272" y="205"/>
                    <a:pt x="269" y="205"/>
                    <a:pt x="265" y="205"/>
                  </a:cubicBezTo>
                  <a:cubicBezTo>
                    <a:pt x="253" y="205"/>
                    <a:pt x="232" y="202"/>
                    <a:pt x="227" y="178"/>
                  </a:cubicBezTo>
                  <a:cubicBezTo>
                    <a:pt x="220" y="145"/>
                    <a:pt x="229" y="95"/>
                    <a:pt x="229" y="95"/>
                  </a:cubicBezTo>
                  <a:cubicBezTo>
                    <a:pt x="235" y="65"/>
                    <a:pt x="231" y="13"/>
                    <a:pt x="180" y="2"/>
                  </a:cubicBezTo>
                  <a:cubicBezTo>
                    <a:pt x="174" y="0"/>
                    <a:pt x="167" y="0"/>
                    <a:pt x="162" y="0"/>
                  </a:cubicBezTo>
                </a:path>
              </a:pathLst>
            </a:custGeom>
            <a:solidFill>
              <a:srgbClr val="FBF7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7" name="Freeform 57">
              <a:extLst>
                <a:ext uri="{FF2B5EF4-FFF2-40B4-BE49-F238E27FC236}">
                  <a16:creationId xmlns:a16="http://schemas.microsoft.com/office/drawing/2014/main" id="{5F5A3DAB-E4DE-77FD-8706-4C1C67B05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90500" y="2219325"/>
              <a:ext cx="88900" cy="58738"/>
            </a:xfrm>
            <a:custGeom>
              <a:avLst/>
              <a:gdLst>
                <a:gd name="T0" fmla="*/ 2 w 21"/>
                <a:gd name="T1" fmla="*/ 0 h 14"/>
                <a:gd name="T2" fmla="*/ 8 w 21"/>
                <a:gd name="T3" fmla="*/ 12 h 14"/>
                <a:gd name="T4" fmla="*/ 21 w 21"/>
                <a:gd name="T5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4">
                  <a:moveTo>
                    <a:pt x="2" y="0"/>
                  </a:moveTo>
                  <a:cubicBezTo>
                    <a:pt x="0" y="5"/>
                    <a:pt x="3" y="10"/>
                    <a:pt x="8" y="12"/>
                  </a:cubicBezTo>
                  <a:cubicBezTo>
                    <a:pt x="13" y="14"/>
                    <a:pt x="19" y="11"/>
                    <a:pt x="21" y="6"/>
                  </a:cubicBezTo>
                </a:path>
              </a:pathLst>
            </a:custGeom>
            <a:solidFill>
              <a:srgbClr val="2C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58">
              <a:extLst>
                <a:ext uri="{FF2B5EF4-FFF2-40B4-BE49-F238E27FC236}">
                  <a16:creationId xmlns:a16="http://schemas.microsoft.com/office/drawing/2014/main" id="{E4264558-8E57-A502-0E90-723F6C424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1750" y="2163763"/>
              <a:ext cx="90488" cy="58738"/>
            </a:xfrm>
            <a:custGeom>
              <a:avLst/>
              <a:gdLst>
                <a:gd name="T0" fmla="*/ 2 w 21"/>
                <a:gd name="T1" fmla="*/ 0 h 14"/>
                <a:gd name="T2" fmla="*/ 8 w 21"/>
                <a:gd name="T3" fmla="*/ 12 h 14"/>
                <a:gd name="T4" fmla="*/ 21 w 21"/>
                <a:gd name="T5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4">
                  <a:moveTo>
                    <a:pt x="2" y="0"/>
                  </a:moveTo>
                  <a:cubicBezTo>
                    <a:pt x="0" y="5"/>
                    <a:pt x="3" y="11"/>
                    <a:pt x="8" y="12"/>
                  </a:cubicBezTo>
                  <a:cubicBezTo>
                    <a:pt x="13" y="14"/>
                    <a:pt x="19" y="11"/>
                    <a:pt x="21" y="6"/>
                  </a:cubicBezTo>
                </a:path>
              </a:pathLst>
            </a:custGeom>
            <a:solidFill>
              <a:srgbClr val="2C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4073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C516267-6C89-4E8B-A949-A90A3591BF4D}"/>
              </a:ext>
            </a:extLst>
          </p:cNvPr>
          <p:cNvGrpSpPr/>
          <p:nvPr/>
        </p:nvGrpSpPr>
        <p:grpSpPr>
          <a:xfrm>
            <a:off x="341743" y="209945"/>
            <a:ext cx="7656363" cy="892552"/>
            <a:chOff x="341743" y="209945"/>
            <a:chExt cx="7656363" cy="8925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1977AD7-D637-49F5-8D02-846AF0515087}"/>
                </a:ext>
              </a:extLst>
            </p:cNvPr>
            <p:cNvSpPr txBox="1"/>
            <p:nvPr/>
          </p:nvSpPr>
          <p:spPr>
            <a:xfrm>
              <a:off x="457489" y="209945"/>
              <a:ext cx="75406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</a:rPr>
                <a:t>01. </a:t>
              </a:r>
              <a:r>
                <a:rPr kumimoji="0" lang="ko-KR" altLang="en-US" sz="3200" b="1" i="0" u="none" strike="noStrike" kern="1200" cap="none" spc="0" normalizeH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</a:rPr>
                <a:t>프로젝트 상세</a:t>
              </a:r>
              <a:r>
                <a:rPr kumimoji="0" lang="en-US" altLang="ko-KR" sz="2400" b="1" i="0" u="none" strike="noStrike" kern="1200" cap="none" spc="0" normalizeH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</a:rPr>
                <a:t>(Scene</a:t>
              </a:r>
              <a:r>
                <a:rPr kumimoji="0" lang="ko-KR" alt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</a:rPr>
                <a:t>구성</a:t>
              </a:r>
              <a:r>
                <a:rPr lang="en-US" altLang="ko-KR" sz="2400" b="1" dirty="0">
                  <a:solidFill>
                    <a:srgbClr val="F7F2F2"/>
                  </a:solidFill>
                  <a:latin typeface="나눔고딕" pitchFamily="2" charset="-127"/>
                  <a:ea typeface="나눔고딕" pitchFamily="2" charset="-127"/>
                </a:rPr>
                <a:t>)</a:t>
              </a:r>
              <a:endParaRPr kumimoji="0" lang="ko-KR" altLang="en-US" sz="2000" b="1" i="0" u="none" strike="noStrike" kern="1200" cap="none" spc="0" normalizeH="0" noProof="0" dirty="0">
                <a:ln>
                  <a:noFill/>
                </a:ln>
                <a:solidFill>
                  <a:srgbClr val="F7F2F2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AB8A19F-33C5-48BC-AC6D-81B2AFA62A42}"/>
                </a:ext>
              </a:extLst>
            </p:cNvPr>
            <p:cNvCxnSpPr>
              <a:cxnSpLocks/>
            </p:cNvCxnSpPr>
            <p:nvPr/>
          </p:nvCxnSpPr>
          <p:spPr>
            <a:xfrm>
              <a:off x="341743" y="209945"/>
              <a:ext cx="0" cy="892552"/>
            </a:xfrm>
            <a:prstGeom prst="line">
              <a:avLst/>
            </a:prstGeom>
            <a:ln w="28575">
              <a:solidFill>
                <a:srgbClr val="EDEC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A2A8857-C364-E4E7-9BC5-E7D8F75EB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286" y="4790008"/>
            <a:ext cx="3079542" cy="16732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4D05C2-435B-FD8E-0A68-3681BF01A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173" y="4790008"/>
            <a:ext cx="3102437" cy="16732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5C8D284-BA2C-D080-CBBD-2E771DC98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391" y="1029443"/>
            <a:ext cx="3079540" cy="16960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23E24CA-C5E1-224F-ED01-CA90DC3FB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257" y="2935878"/>
            <a:ext cx="3079540" cy="167325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692032B-BC2F-92D6-9067-642858286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2073" y="1026139"/>
            <a:ext cx="3079541" cy="17208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E244DC6-FFB1-939F-2460-5C3ECBCA5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1092" y="2901984"/>
            <a:ext cx="3079541" cy="17330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D62FF3-8DD8-44C1-9D53-B09CC6AAF7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6840" y="2901984"/>
            <a:ext cx="3079541" cy="170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D45CD6-ECAF-D1F4-845B-F8701688D7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8855" y="1026139"/>
            <a:ext cx="3079541" cy="167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0359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C516267-6C89-4E8B-A949-A90A3591BF4D}"/>
              </a:ext>
            </a:extLst>
          </p:cNvPr>
          <p:cNvGrpSpPr/>
          <p:nvPr/>
        </p:nvGrpSpPr>
        <p:grpSpPr>
          <a:xfrm>
            <a:off x="341743" y="209945"/>
            <a:ext cx="7656363" cy="892552"/>
            <a:chOff x="341743" y="209945"/>
            <a:chExt cx="7656363" cy="8925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1977AD7-D637-49F5-8D02-846AF0515087}"/>
                </a:ext>
              </a:extLst>
            </p:cNvPr>
            <p:cNvSpPr txBox="1"/>
            <p:nvPr/>
          </p:nvSpPr>
          <p:spPr>
            <a:xfrm>
              <a:off x="457489" y="209945"/>
              <a:ext cx="75406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</a:rPr>
                <a:t>03. </a:t>
              </a:r>
              <a:r>
                <a:rPr lang="ko-KR" altLang="en-US" sz="3200" b="1" dirty="0">
                  <a:solidFill>
                    <a:srgbClr val="F7F2F2"/>
                  </a:solidFill>
                  <a:latin typeface="나눔고딕" pitchFamily="2" charset="-127"/>
                  <a:ea typeface="나눔고딕" pitchFamily="2" charset="-127"/>
                </a:rPr>
                <a:t>기존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</a:rPr>
                <a:t>목표</a:t>
              </a: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</a:rPr>
                <a:t> </a:t>
              </a:r>
              <a:r>
                <a: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</a:rPr>
                <a:t>변동사항</a:t>
              </a:r>
              <a:endParaRPr kumimoji="0" lang="ko-KR" altLang="en-US" sz="2000" b="1" i="0" u="none" strike="noStrike" kern="1200" cap="none" spc="0" normalizeH="0" noProof="0" dirty="0">
                <a:ln>
                  <a:noFill/>
                </a:ln>
                <a:solidFill>
                  <a:srgbClr val="F7F2F2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AB8A19F-33C5-48BC-AC6D-81B2AFA62A42}"/>
                </a:ext>
              </a:extLst>
            </p:cNvPr>
            <p:cNvCxnSpPr>
              <a:cxnSpLocks/>
            </p:cNvCxnSpPr>
            <p:nvPr/>
          </p:nvCxnSpPr>
          <p:spPr>
            <a:xfrm>
              <a:off x="341743" y="209945"/>
              <a:ext cx="0" cy="892552"/>
            </a:xfrm>
            <a:prstGeom prst="line">
              <a:avLst/>
            </a:prstGeom>
            <a:ln w="28575">
              <a:solidFill>
                <a:srgbClr val="EDEC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813CA4B-CF23-8911-D7D8-6AE3D21E08E9}"/>
              </a:ext>
            </a:extLst>
          </p:cNvPr>
          <p:cNvSpPr txBox="1"/>
          <p:nvPr/>
        </p:nvSpPr>
        <p:spPr>
          <a:xfrm>
            <a:off x="538480" y="1564640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추가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3D55B3-5CDE-A6E9-00E9-867DBF04318D}"/>
              </a:ext>
            </a:extLst>
          </p:cNvPr>
          <p:cNvSpPr txBox="1"/>
          <p:nvPr/>
        </p:nvSpPr>
        <p:spPr>
          <a:xfrm>
            <a:off x="538479" y="4183680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삭제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E80EC10-C015-843B-058C-56C1DC971E51}"/>
              </a:ext>
            </a:extLst>
          </p:cNvPr>
          <p:cNvCxnSpPr/>
          <p:nvPr/>
        </p:nvCxnSpPr>
        <p:spPr>
          <a:xfrm>
            <a:off x="538479" y="2026305"/>
            <a:ext cx="10261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33B64E3-0CD9-5351-4906-72AF935D061C}"/>
              </a:ext>
            </a:extLst>
          </p:cNvPr>
          <p:cNvCxnSpPr/>
          <p:nvPr/>
        </p:nvCxnSpPr>
        <p:spPr>
          <a:xfrm>
            <a:off x="538479" y="4649810"/>
            <a:ext cx="10261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F13700-BE8E-6F0B-F0E4-C078AD9BD482}"/>
              </a:ext>
            </a:extLst>
          </p:cNvPr>
          <p:cNvSpPr txBox="1"/>
          <p:nvPr/>
        </p:nvSpPr>
        <p:spPr>
          <a:xfrm>
            <a:off x="1371600" y="2232975"/>
            <a:ext cx="5062604" cy="1859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스테이지 </a:t>
            </a:r>
            <a:r>
              <a:rPr lang="en-US" altLang="ko-KR" sz="20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4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       - </a:t>
            </a:r>
            <a:r>
              <a:rPr lang="ko-KR" altLang="en-US" sz="20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플레이어를 추적하는 유령</a:t>
            </a:r>
            <a:endParaRPr lang="en-US" altLang="ko-KR" sz="20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엔딩 씬</a:t>
            </a:r>
            <a:endParaRPr lang="en-US" altLang="ko-KR" sz="20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       -</a:t>
            </a:r>
            <a:r>
              <a:rPr lang="ko-KR" altLang="en-US" sz="20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플레이어가 사원을 탈출해 집으로 귀환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F7CC7B-D451-F9AE-F18F-FE9C92311421}"/>
              </a:ext>
            </a:extLst>
          </p:cNvPr>
          <p:cNvSpPr txBox="1"/>
          <p:nvPr/>
        </p:nvSpPr>
        <p:spPr>
          <a:xfrm>
            <a:off x="1300226" y="4825507"/>
            <a:ext cx="7827784" cy="2346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유령과 충돌 시 플레이어 밀려남</a:t>
            </a:r>
            <a:endParaRPr lang="en-US" altLang="ko-KR" sz="20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        - </a:t>
            </a:r>
            <a:r>
              <a:rPr lang="ko-KR" altLang="en-US" sz="20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예상보다 많은 거리가 밀려나 게임 진행에 어색함을 만들어 삭제</a:t>
            </a:r>
            <a:endParaRPr lang="en-US" altLang="ko-KR" sz="20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유령 애니메이션</a:t>
            </a:r>
            <a:endParaRPr lang="en-US" altLang="ko-KR" sz="20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        - </a:t>
            </a:r>
            <a:r>
              <a:rPr lang="ko-KR" altLang="en-US" sz="200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능력 부족</a:t>
            </a:r>
            <a:endParaRPr lang="en-US" altLang="ko-KR" sz="20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       </a:t>
            </a:r>
            <a:endParaRPr lang="ko-KR" altLang="en-US" sz="2000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6D3C79D-7889-7A73-FC9B-2C5F769CD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494" y="483658"/>
            <a:ext cx="4253042" cy="216196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91A855C-76F7-7966-BFDE-D87CB9B17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494" y="2919563"/>
            <a:ext cx="4253043" cy="216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7437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C516267-6C89-4E8B-A949-A90A3591BF4D}"/>
              </a:ext>
            </a:extLst>
          </p:cNvPr>
          <p:cNvGrpSpPr/>
          <p:nvPr/>
        </p:nvGrpSpPr>
        <p:grpSpPr>
          <a:xfrm>
            <a:off x="341743" y="209945"/>
            <a:ext cx="7656363" cy="892552"/>
            <a:chOff x="341743" y="209945"/>
            <a:chExt cx="7656363" cy="8925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1977AD7-D637-49F5-8D02-846AF0515087}"/>
                </a:ext>
              </a:extLst>
            </p:cNvPr>
            <p:cNvSpPr txBox="1"/>
            <p:nvPr/>
          </p:nvSpPr>
          <p:spPr>
            <a:xfrm>
              <a:off x="457489" y="209945"/>
              <a:ext cx="75406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</a:rPr>
                <a:t>04. </a:t>
              </a:r>
              <a:r>
                <a:rPr lang="ko-KR" altLang="en-US" sz="3200" b="1" dirty="0">
                  <a:solidFill>
                    <a:srgbClr val="F7F2F2"/>
                  </a:solidFill>
                  <a:latin typeface="나눔고딕" pitchFamily="2" charset="-127"/>
                  <a:ea typeface="나눔고딕" pitchFamily="2" charset="-127"/>
                </a:rPr>
                <a:t>프로젝트 시연</a:t>
              </a:r>
              <a:endParaRPr kumimoji="0" lang="ko-KR" altLang="en-US" sz="2000" b="1" i="0" u="none" strike="noStrike" kern="1200" cap="none" spc="0" normalizeH="0" noProof="0" dirty="0">
                <a:ln>
                  <a:noFill/>
                </a:ln>
                <a:solidFill>
                  <a:srgbClr val="F7F2F2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AB8A19F-33C5-48BC-AC6D-81B2AFA62A42}"/>
                </a:ext>
              </a:extLst>
            </p:cNvPr>
            <p:cNvCxnSpPr>
              <a:cxnSpLocks/>
            </p:cNvCxnSpPr>
            <p:nvPr/>
          </p:nvCxnSpPr>
          <p:spPr>
            <a:xfrm>
              <a:off x="341743" y="209945"/>
              <a:ext cx="0" cy="892552"/>
            </a:xfrm>
            <a:prstGeom prst="line">
              <a:avLst/>
            </a:prstGeom>
            <a:ln w="28575">
              <a:solidFill>
                <a:srgbClr val="EDEC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D2D5E64-6ACD-C2C6-FADC-56C14884D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747" y="1102497"/>
            <a:ext cx="9712505" cy="527724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9EDF8F7-A6D3-04B0-3C2A-2BC634CDFE54}"/>
              </a:ext>
            </a:extLst>
          </p:cNvPr>
          <p:cNvSpPr/>
          <p:nvPr/>
        </p:nvSpPr>
        <p:spPr>
          <a:xfrm>
            <a:off x="5232400" y="4612640"/>
            <a:ext cx="1767840" cy="447040"/>
          </a:xfrm>
          <a:prstGeom prst="roundRect">
            <a:avLst/>
          </a:prstGeom>
          <a:solidFill>
            <a:srgbClr val="FFFAEB">
              <a:alpha val="8000"/>
            </a:srgbClr>
          </a:solidFill>
          <a:ln>
            <a:noFill/>
          </a:ln>
          <a:effectLst>
            <a:glow rad="139700">
              <a:schemeClr val="accent4">
                <a:satMod val="175000"/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61684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977AD7-D637-49F5-8D02-846AF0515087}"/>
              </a:ext>
            </a:extLst>
          </p:cNvPr>
          <p:cNvSpPr txBox="1"/>
          <p:nvPr/>
        </p:nvSpPr>
        <p:spPr>
          <a:xfrm>
            <a:off x="4554927" y="488843"/>
            <a:ext cx="3082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7F2F2"/>
                </a:solidFill>
                <a:effectLst/>
                <a:uLnTx/>
                <a:uFillTx/>
                <a:latin typeface="Arial" panose="020B0604020202020204" pitchFamily="34" charset="0"/>
                <a:ea typeface="나눔스퀘어_ac" panose="020B0600000101010101" pitchFamily="50" charset="-127"/>
                <a:cs typeface="Arial" panose="020B0604020202020204" pitchFamily="34" charset="0"/>
              </a:rPr>
              <a:t>INDEX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7F2F2"/>
              </a:solidFill>
              <a:effectLst/>
              <a:uLnTx/>
              <a:uFillTx/>
              <a:latin typeface="Arial" panose="020B0604020202020204" pitchFamily="34" charset="0"/>
              <a:ea typeface="나눔스퀘어_ac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F68B85-6510-4D88-B97C-B1CD89DC1D3A}"/>
              </a:ext>
            </a:extLst>
          </p:cNvPr>
          <p:cNvSpPr txBox="1"/>
          <p:nvPr/>
        </p:nvSpPr>
        <p:spPr>
          <a:xfrm>
            <a:off x="2530232" y="1796880"/>
            <a:ext cx="3082145" cy="4698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EDECDF"/>
                </a:solidFill>
                <a:effectLst/>
                <a:uLnTx/>
                <a:uFillTx/>
                <a:latin typeface="Arial" panose="020B0604020202020204" pitchFamily="34" charset="0"/>
                <a:ea typeface="나눔고딕" pitchFamily="2" charset="-127"/>
                <a:cs typeface="+mn-cs"/>
              </a:rPr>
              <a:t>01. </a:t>
            </a:r>
            <a:r>
              <a:rPr lang="ko-KR" altLang="en-US" sz="2400" b="1" dirty="0">
                <a:solidFill>
                  <a:srgbClr val="EDECDF"/>
                </a:solidFill>
                <a:latin typeface="Arial" panose="020B0604020202020204" pitchFamily="34" charset="0"/>
                <a:ea typeface="나눔고딕" pitchFamily="2" charset="-127"/>
              </a:rPr>
              <a:t>프로젝트 개요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EDECDF"/>
              </a:solidFill>
              <a:effectLst/>
              <a:uLnTx/>
              <a:uFillTx/>
              <a:latin typeface="Arial" panose="020B0604020202020204" pitchFamily="34" charset="0"/>
              <a:ea typeface="나눔고딕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 dirty="0">
                <a:solidFill>
                  <a:srgbClr val="EDECDF"/>
                </a:solidFill>
                <a:latin typeface="Arial" panose="020B0604020202020204" pitchFamily="34" charset="0"/>
                <a:ea typeface="나눔고딕" pitchFamily="2" charset="-127"/>
              </a:rPr>
              <a:t>소개</a:t>
            </a:r>
            <a:endParaRPr lang="en-US" altLang="ko-KR" sz="2000" dirty="0">
              <a:solidFill>
                <a:srgbClr val="EDECDF"/>
              </a:solidFill>
              <a:latin typeface="Arial" panose="020B0604020202020204" pitchFamily="34" charset="0"/>
              <a:ea typeface="나눔고딕" pitchFamily="2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ECDF"/>
                </a:solidFill>
                <a:effectLst/>
                <a:uLnTx/>
                <a:uFillTx/>
                <a:latin typeface="Arial" panose="020B0604020202020204" pitchFamily="34" charset="0"/>
                <a:ea typeface="나눔고딕" pitchFamily="2" charset="-127"/>
                <a:cs typeface="+mn-cs"/>
              </a:rPr>
              <a:t>개발환경</a:t>
            </a:r>
            <a:endParaRPr lang="en-US" altLang="ko-KR" sz="2000" dirty="0">
              <a:solidFill>
                <a:srgbClr val="EDECDF"/>
              </a:solidFill>
              <a:latin typeface="Arial" panose="020B0604020202020204" pitchFamily="34" charset="0"/>
              <a:ea typeface="나눔고딕" pitchFamily="2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ECDF"/>
                </a:solidFill>
                <a:effectLst/>
                <a:uLnTx/>
                <a:uFillTx/>
                <a:latin typeface="Arial" panose="020B0604020202020204" pitchFamily="34" charset="0"/>
                <a:ea typeface="나눔고딕" pitchFamily="2" charset="-127"/>
                <a:cs typeface="+mn-cs"/>
              </a:rPr>
              <a:t>버전관리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EDECDF"/>
              </a:solidFill>
              <a:effectLst/>
              <a:uLnTx/>
              <a:uFillTx/>
              <a:latin typeface="Arial" panose="020B0604020202020204" pitchFamily="34" charset="0"/>
              <a:ea typeface="나눔고딕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DECDF"/>
              </a:solidFill>
              <a:effectLst/>
              <a:uLnTx/>
              <a:uFillTx/>
              <a:latin typeface="Arial" panose="020B0604020202020204" pitchFamily="34" charset="0"/>
              <a:ea typeface="나눔고딕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EDECDF"/>
                </a:solidFill>
                <a:effectLst/>
                <a:uLnTx/>
                <a:uFillTx/>
                <a:latin typeface="Arial" panose="020B0604020202020204" pitchFamily="34" charset="0"/>
                <a:ea typeface="나눔고딕" pitchFamily="2" charset="-127"/>
                <a:cs typeface="+mn-cs"/>
              </a:rPr>
              <a:t>02. </a:t>
            </a:r>
            <a:r>
              <a:rPr lang="ko-KR" altLang="en-US" sz="2400" b="1" dirty="0">
                <a:solidFill>
                  <a:srgbClr val="EDECDF"/>
                </a:solidFill>
                <a:latin typeface="Arial" panose="020B0604020202020204" pitchFamily="34" charset="0"/>
                <a:ea typeface="나눔고딕" pitchFamily="2" charset="-127"/>
              </a:rPr>
              <a:t>프로젝트 상세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EDECDF"/>
              </a:solidFill>
              <a:effectLst/>
              <a:uLnTx/>
              <a:uFillTx/>
              <a:latin typeface="Arial" panose="020B0604020202020204" pitchFamily="34" charset="0"/>
              <a:ea typeface="나눔고딕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ECDF"/>
                </a:solidFill>
                <a:effectLst/>
                <a:uLnTx/>
                <a:uFillTx/>
                <a:latin typeface="Arial" panose="020B0604020202020204" pitchFamily="34" charset="0"/>
                <a:ea typeface="나눔고딕" pitchFamily="2" charset="-127"/>
                <a:cs typeface="+mn-cs"/>
              </a:rPr>
              <a:t>조작법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EDECDF"/>
              </a:solidFill>
              <a:effectLst/>
              <a:uLnTx/>
              <a:uFillTx/>
              <a:latin typeface="Arial" panose="020B0604020202020204" pitchFamily="34" charset="0"/>
              <a:ea typeface="나눔고딕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ECDF"/>
                </a:solidFill>
                <a:effectLst/>
                <a:uLnTx/>
                <a:uFillTx/>
                <a:latin typeface="Arial" panose="020B0604020202020204" pitchFamily="34" charset="0"/>
                <a:ea typeface="나눔고딕" pitchFamily="2" charset="-127"/>
                <a:cs typeface="+mn-cs"/>
              </a:rPr>
              <a:t>게임 규칙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EDECDF"/>
              </a:solidFill>
              <a:effectLst/>
              <a:uLnTx/>
              <a:uFillTx/>
              <a:latin typeface="Arial" panose="020B0604020202020204" pitchFamily="34" charset="0"/>
              <a:ea typeface="나눔고딕" pitchFamily="2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-"/>
              <a:tabLst/>
              <a:defRPr/>
            </a:pPr>
            <a:r>
              <a:rPr lang="en-US" altLang="ko-KR" sz="2000" dirty="0">
                <a:solidFill>
                  <a:srgbClr val="EDECDF"/>
                </a:solidFill>
                <a:latin typeface="Arial" panose="020B0604020202020204" pitchFamily="34" charset="0"/>
                <a:ea typeface="나눔고딕" pitchFamily="2" charset="-127"/>
              </a:rPr>
              <a:t>Scene</a:t>
            </a:r>
            <a:r>
              <a:rPr lang="ko-KR" altLang="en-US" sz="2000" dirty="0">
                <a:solidFill>
                  <a:srgbClr val="EDECDF"/>
                </a:solidFill>
                <a:latin typeface="Arial" panose="020B0604020202020204" pitchFamily="34" charset="0"/>
                <a:ea typeface="나눔고딕" pitchFamily="2" charset="-127"/>
              </a:rPr>
              <a:t>구성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EDECDF"/>
              </a:solidFill>
              <a:effectLst/>
              <a:uLnTx/>
              <a:uFillTx/>
              <a:latin typeface="Arial" panose="020B0604020202020204" pitchFamily="34" charset="0"/>
              <a:ea typeface="나눔고딕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EDECDF"/>
              </a:solidFill>
              <a:effectLst/>
              <a:uLnTx/>
              <a:uFillTx/>
              <a:latin typeface="Arial" panose="020B0604020202020204" pitchFamily="34" charset="0"/>
              <a:ea typeface="나눔고딕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2765D1-6016-4309-8205-BED23B2D7998}"/>
              </a:ext>
            </a:extLst>
          </p:cNvPr>
          <p:cNvSpPr txBox="1"/>
          <p:nvPr/>
        </p:nvSpPr>
        <p:spPr>
          <a:xfrm>
            <a:off x="6994814" y="1796880"/>
            <a:ext cx="4081453" cy="2389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EDECDF"/>
                </a:solidFill>
                <a:effectLst/>
                <a:uLnTx/>
                <a:uFillTx/>
                <a:latin typeface="Arial" panose="020B0604020202020204" pitchFamily="34" charset="0"/>
                <a:ea typeface="나눔고딕" pitchFamily="2" charset="-127"/>
                <a:cs typeface="+mn-cs"/>
              </a:rPr>
              <a:t>03. </a:t>
            </a:r>
            <a:r>
              <a:rPr lang="ko-KR" altLang="en-US" sz="2400" b="1" dirty="0">
                <a:solidFill>
                  <a:srgbClr val="EDECDF"/>
                </a:solidFill>
                <a:latin typeface="Arial" panose="020B0604020202020204" pitchFamily="34" charset="0"/>
                <a:ea typeface="나눔고딕" pitchFamily="2" charset="-127"/>
              </a:rPr>
              <a:t>기존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ECDF"/>
                </a:solidFill>
                <a:effectLst/>
                <a:uLnTx/>
                <a:uFillTx/>
                <a:latin typeface="Arial" panose="020B0604020202020204" pitchFamily="34" charset="0"/>
                <a:ea typeface="나눔고딕" pitchFamily="2" charset="-127"/>
                <a:cs typeface="+mn-cs"/>
              </a:rPr>
              <a:t>목표 </a:t>
            </a:r>
            <a:r>
              <a:rPr lang="ko-KR" altLang="en-US" sz="2400" b="1" dirty="0">
                <a:solidFill>
                  <a:srgbClr val="EDECDF"/>
                </a:solidFill>
                <a:latin typeface="Arial" panose="020B0604020202020204" pitchFamily="34" charset="0"/>
                <a:ea typeface="나눔고딕" pitchFamily="2" charset="-127"/>
              </a:rPr>
              <a:t>변동사항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EDECDF"/>
              </a:solidFill>
              <a:effectLst/>
              <a:uLnTx/>
              <a:uFillTx/>
              <a:latin typeface="Arial" panose="020B0604020202020204" pitchFamily="34" charset="0"/>
              <a:ea typeface="나눔고딕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EDECDF"/>
              </a:solidFill>
              <a:effectLst/>
              <a:uLnTx/>
              <a:uFillTx/>
              <a:latin typeface="Arial" panose="020B0604020202020204" pitchFamily="34" charset="0"/>
              <a:ea typeface="나눔고딕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b="1" dirty="0">
              <a:solidFill>
                <a:srgbClr val="EDECDF"/>
              </a:solidFill>
              <a:latin typeface="Arial" panose="020B0604020202020204" pitchFamily="34" charset="0"/>
              <a:ea typeface="나눔고딕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EDECDF"/>
              </a:solidFill>
              <a:effectLst/>
              <a:uLnTx/>
              <a:uFillTx/>
              <a:latin typeface="Arial" panose="020B0604020202020204" pitchFamily="34" charset="0"/>
              <a:ea typeface="나눔고딕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EDECDF"/>
              </a:solidFill>
              <a:effectLst/>
              <a:uLnTx/>
              <a:uFillTx/>
              <a:latin typeface="Arial" panose="020B0604020202020204" pitchFamily="34" charset="0"/>
              <a:ea typeface="나눔고딕" pitchFamily="2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D5ACD9-C75D-44F1-9D79-F42BAB6DD9B7}"/>
              </a:ext>
            </a:extLst>
          </p:cNvPr>
          <p:cNvSpPr/>
          <p:nvPr/>
        </p:nvSpPr>
        <p:spPr>
          <a:xfrm>
            <a:off x="216061" y="263324"/>
            <a:ext cx="11759878" cy="6331352"/>
          </a:xfrm>
          <a:prstGeom prst="rect">
            <a:avLst/>
          </a:prstGeom>
          <a:noFill/>
          <a:ln>
            <a:solidFill>
              <a:srgbClr val="EDEC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966D06-7DB5-D201-C710-A82E9F741F0F}"/>
              </a:ext>
            </a:extLst>
          </p:cNvPr>
          <p:cNvSpPr txBox="1"/>
          <p:nvPr/>
        </p:nvSpPr>
        <p:spPr>
          <a:xfrm>
            <a:off x="6994814" y="4028399"/>
            <a:ext cx="2803124" cy="577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EDECDF"/>
                </a:solidFill>
                <a:effectLst/>
                <a:uLnTx/>
                <a:uFillTx/>
                <a:latin typeface="Arial" panose="020B0604020202020204" pitchFamily="34" charset="0"/>
                <a:ea typeface="나눔고딕" pitchFamily="2" charset="-127"/>
                <a:cs typeface="+mn-cs"/>
              </a:rPr>
              <a:t>04.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ECDF"/>
                </a:solidFill>
                <a:effectLst/>
                <a:uLnTx/>
                <a:uFillTx/>
                <a:latin typeface="Arial" panose="020B0604020202020204" pitchFamily="34" charset="0"/>
                <a:ea typeface="나눔고딕" pitchFamily="2" charset="-127"/>
                <a:cs typeface="+mn-cs"/>
              </a:rPr>
              <a:t>프로젝트 시연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EDECDF"/>
              </a:solidFill>
              <a:effectLst/>
              <a:uLnTx/>
              <a:uFillTx/>
              <a:latin typeface="Arial" panose="020B0604020202020204" pitchFamily="34" charset="0"/>
              <a:ea typeface="나눔고딕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26883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C516267-6C89-4E8B-A949-A90A3591BF4D}"/>
              </a:ext>
            </a:extLst>
          </p:cNvPr>
          <p:cNvGrpSpPr/>
          <p:nvPr/>
        </p:nvGrpSpPr>
        <p:grpSpPr>
          <a:xfrm>
            <a:off x="341743" y="209945"/>
            <a:ext cx="7656363" cy="892552"/>
            <a:chOff x="341743" y="209945"/>
            <a:chExt cx="7656363" cy="8925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1977AD7-D637-49F5-8D02-846AF0515087}"/>
                </a:ext>
              </a:extLst>
            </p:cNvPr>
            <p:cNvSpPr txBox="1"/>
            <p:nvPr/>
          </p:nvSpPr>
          <p:spPr>
            <a:xfrm>
              <a:off x="457489" y="209945"/>
              <a:ext cx="75406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</a:rPr>
                <a:t>01. </a:t>
              </a:r>
              <a:r>
                <a:rPr kumimoji="0" lang="ko-KR" altLang="en-US" sz="3200" b="1" i="0" u="none" strike="noStrike" kern="1200" cap="none" spc="0" normalizeH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</a:rPr>
                <a:t>프로젝트 개요</a:t>
              </a:r>
              <a:r>
                <a:rPr kumimoji="0" lang="en-US" altLang="ko-KR" sz="2400" b="1" i="0" u="none" strike="noStrike" kern="1200" cap="none" spc="0" normalizeH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</a:rPr>
                <a:t>(</a:t>
              </a:r>
              <a:r>
                <a:rPr lang="ko-KR" altLang="en-US" sz="2400" b="1" dirty="0">
                  <a:solidFill>
                    <a:srgbClr val="F7F2F2"/>
                  </a:solidFill>
                  <a:latin typeface="나눔고딕" pitchFamily="2" charset="-127"/>
                  <a:ea typeface="나눔고딕" pitchFamily="2" charset="-127"/>
                </a:rPr>
                <a:t>소개</a:t>
              </a:r>
              <a:r>
                <a:rPr lang="en-US" altLang="ko-KR" sz="2400" b="1" dirty="0">
                  <a:solidFill>
                    <a:srgbClr val="F7F2F2"/>
                  </a:solidFill>
                  <a:latin typeface="나눔고딕" pitchFamily="2" charset="-127"/>
                  <a:ea typeface="나눔고딕" pitchFamily="2" charset="-127"/>
                </a:rPr>
                <a:t>)</a:t>
              </a:r>
              <a:endParaRPr kumimoji="0" lang="ko-KR" altLang="en-US" sz="2000" b="1" i="0" u="none" strike="noStrike" kern="1200" cap="none" spc="0" normalizeH="0" noProof="0" dirty="0">
                <a:ln>
                  <a:noFill/>
                </a:ln>
                <a:solidFill>
                  <a:srgbClr val="F7F2F2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AB8A19F-33C5-48BC-AC6D-81B2AFA62A42}"/>
                </a:ext>
              </a:extLst>
            </p:cNvPr>
            <p:cNvCxnSpPr>
              <a:cxnSpLocks/>
            </p:cNvCxnSpPr>
            <p:nvPr/>
          </p:nvCxnSpPr>
          <p:spPr>
            <a:xfrm>
              <a:off x="341743" y="209945"/>
              <a:ext cx="0" cy="892552"/>
            </a:xfrm>
            <a:prstGeom prst="line">
              <a:avLst/>
            </a:prstGeom>
            <a:ln w="28575">
              <a:solidFill>
                <a:srgbClr val="EDEC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6EFDD4B-F431-F466-9CCB-FC158BABF3D4}"/>
              </a:ext>
            </a:extLst>
          </p:cNvPr>
          <p:cNvSpPr txBox="1"/>
          <p:nvPr/>
        </p:nvSpPr>
        <p:spPr>
          <a:xfrm>
            <a:off x="1747520" y="1336166"/>
            <a:ext cx="8696960" cy="49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000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정해진 패턴으로 움직이는 유령들을 피해 맵 에서 탈출하는 </a:t>
            </a:r>
            <a:r>
              <a:rPr lang="en-US" altLang="ko-KR" sz="2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2D </a:t>
            </a:r>
            <a:r>
              <a:rPr lang="ko-KR" altLang="en-US" sz="2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탑 뷰 게임</a:t>
            </a:r>
            <a:endParaRPr lang="en-US" altLang="ko-KR" sz="20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357E4A-C9BD-A4C0-9DF8-9DE790AEE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101" y="2071463"/>
            <a:ext cx="7597798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956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C516267-6C89-4E8B-A949-A90A3591BF4D}"/>
              </a:ext>
            </a:extLst>
          </p:cNvPr>
          <p:cNvGrpSpPr/>
          <p:nvPr/>
        </p:nvGrpSpPr>
        <p:grpSpPr>
          <a:xfrm>
            <a:off x="341743" y="209945"/>
            <a:ext cx="7656363" cy="892552"/>
            <a:chOff x="341743" y="209945"/>
            <a:chExt cx="7656363" cy="8925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1977AD7-D637-49F5-8D02-846AF0515087}"/>
                </a:ext>
              </a:extLst>
            </p:cNvPr>
            <p:cNvSpPr txBox="1"/>
            <p:nvPr/>
          </p:nvSpPr>
          <p:spPr>
            <a:xfrm>
              <a:off x="457489" y="209945"/>
              <a:ext cx="75406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</a:rPr>
                <a:t>01. </a:t>
              </a:r>
              <a:r>
                <a:rPr kumimoji="0" lang="ko-KR" altLang="en-US" sz="3200" b="1" i="0" u="none" strike="noStrike" kern="1200" cap="none" spc="0" normalizeH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</a:rPr>
                <a:t>프로젝트 개요</a:t>
              </a:r>
              <a:r>
                <a:rPr kumimoji="0" lang="en-US" altLang="ko-KR" sz="2400" b="1" i="0" u="none" strike="noStrike" kern="1200" cap="none" spc="0" normalizeH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</a:rPr>
                <a:t>(</a:t>
              </a:r>
              <a:r>
                <a:rPr kumimoji="0" lang="ko-KR" alt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</a:rPr>
                <a:t>개발환경</a:t>
              </a:r>
              <a:r>
                <a:rPr lang="en-US" altLang="ko-KR" sz="2400" b="1" dirty="0">
                  <a:solidFill>
                    <a:srgbClr val="F7F2F2"/>
                  </a:solidFill>
                  <a:latin typeface="나눔고딕" pitchFamily="2" charset="-127"/>
                  <a:ea typeface="나눔고딕" pitchFamily="2" charset="-127"/>
                </a:rPr>
                <a:t>)</a:t>
              </a:r>
              <a:endParaRPr kumimoji="0" lang="ko-KR" altLang="en-US" sz="2000" b="1" i="0" u="none" strike="noStrike" kern="1200" cap="none" spc="0" normalizeH="0" noProof="0" dirty="0">
                <a:ln>
                  <a:noFill/>
                </a:ln>
                <a:solidFill>
                  <a:srgbClr val="F7F2F2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AB8A19F-33C5-48BC-AC6D-81B2AFA62A42}"/>
                </a:ext>
              </a:extLst>
            </p:cNvPr>
            <p:cNvCxnSpPr>
              <a:cxnSpLocks/>
            </p:cNvCxnSpPr>
            <p:nvPr/>
          </p:nvCxnSpPr>
          <p:spPr>
            <a:xfrm>
              <a:off x="341743" y="209945"/>
              <a:ext cx="0" cy="892552"/>
            </a:xfrm>
            <a:prstGeom prst="line">
              <a:avLst/>
            </a:prstGeom>
            <a:ln w="28575">
              <a:solidFill>
                <a:srgbClr val="EDEC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50BB27FE-06FA-0FD9-9944-3F52A453B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277250"/>
              </p:ext>
            </p:extLst>
          </p:nvPr>
        </p:nvGraphicFramePr>
        <p:xfrm>
          <a:off x="2032000" y="2692400"/>
          <a:ext cx="8128000" cy="140208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schemeClr val="accent5">
                      <a:lumMod val="20000"/>
                      <a:lumOff val="80000"/>
                      <a:alpha val="40000"/>
                    </a:schemeClr>
                  </a:outerShdw>
                </a:effectLst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233475056"/>
                    </a:ext>
                  </a:extLst>
                </a:gridCol>
                <a:gridCol w="5689600">
                  <a:extLst>
                    <a:ext uri="{9D8B030D-6E8A-4147-A177-3AD203B41FA5}">
                      <a16:colId xmlns:a16="http://schemas.microsoft.com/office/drawing/2014/main" val="458212423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게임부분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   UNITY</a:t>
                      </a:r>
                      <a:endParaRPr lang="ko-KR" alt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844373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solidFill>
                            <a:schemeClr val="bg1"/>
                          </a:solidFill>
                        </a:rPr>
                        <a:t>코딩부분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800" dirty="0"/>
                        <a:t>   Visual Studio 2022</a:t>
                      </a:r>
                      <a:endParaRPr lang="ko-KR" altLang="en-US" sz="28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819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22323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C516267-6C89-4E8B-A949-A90A3591BF4D}"/>
              </a:ext>
            </a:extLst>
          </p:cNvPr>
          <p:cNvGrpSpPr/>
          <p:nvPr/>
        </p:nvGrpSpPr>
        <p:grpSpPr>
          <a:xfrm>
            <a:off x="341743" y="209945"/>
            <a:ext cx="7656363" cy="892552"/>
            <a:chOff x="341743" y="209945"/>
            <a:chExt cx="7656363" cy="8925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1977AD7-D637-49F5-8D02-846AF0515087}"/>
                </a:ext>
              </a:extLst>
            </p:cNvPr>
            <p:cNvSpPr txBox="1"/>
            <p:nvPr/>
          </p:nvSpPr>
          <p:spPr>
            <a:xfrm>
              <a:off x="457489" y="209945"/>
              <a:ext cx="75406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</a:rPr>
                <a:t>01. </a:t>
              </a:r>
              <a:r>
                <a:rPr kumimoji="0" lang="ko-KR" altLang="en-US" sz="3200" b="1" i="0" u="none" strike="noStrike" kern="1200" cap="none" spc="0" normalizeH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</a:rPr>
                <a:t>프로젝트 개요</a:t>
              </a:r>
              <a:r>
                <a:rPr kumimoji="0" lang="en-US" altLang="ko-KR" sz="2400" b="1" i="0" u="none" strike="noStrike" kern="1200" cap="none" spc="0" normalizeH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</a:rPr>
                <a:t>(</a:t>
              </a:r>
              <a:r>
                <a:rPr lang="ko-KR" altLang="en-US" sz="2400" b="1" dirty="0">
                  <a:solidFill>
                    <a:srgbClr val="F7F2F2"/>
                  </a:solidFill>
                  <a:latin typeface="나눔고딕" pitchFamily="2" charset="-127"/>
                  <a:ea typeface="나눔고딕" pitchFamily="2" charset="-127"/>
                </a:rPr>
                <a:t>버전관리</a:t>
              </a:r>
              <a:r>
                <a:rPr lang="en-US" altLang="ko-KR" sz="2400" b="1" dirty="0">
                  <a:solidFill>
                    <a:srgbClr val="F7F2F2"/>
                  </a:solidFill>
                  <a:latin typeface="나눔고딕" pitchFamily="2" charset="-127"/>
                  <a:ea typeface="나눔고딕" pitchFamily="2" charset="-127"/>
                </a:rPr>
                <a:t>)</a:t>
              </a:r>
              <a:endParaRPr kumimoji="0" lang="ko-KR" altLang="en-US" sz="2000" b="1" i="0" u="none" strike="noStrike" kern="1200" cap="none" spc="0" normalizeH="0" noProof="0" dirty="0">
                <a:ln>
                  <a:noFill/>
                </a:ln>
                <a:solidFill>
                  <a:srgbClr val="F7F2F2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AB8A19F-33C5-48BC-AC6D-81B2AFA62A42}"/>
                </a:ext>
              </a:extLst>
            </p:cNvPr>
            <p:cNvCxnSpPr>
              <a:cxnSpLocks/>
            </p:cNvCxnSpPr>
            <p:nvPr/>
          </p:nvCxnSpPr>
          <p:spPr>
            <a:xfrm>
              <a:off x="341743" y="209945"/>
              <a:ext cx="0" cy="892552"/>
            </a:xfrm>
            <a:prstGeom prst="line">
              <a:avLst/>
            </a:prstGeom>
            <a:ln w="28575">
              <a:solidFill>
                <a:srgbClr val="EDEC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A151EDE-69C7-F201-9397-44D20ADB4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568" y="1102497"/>
            <a:ext cx="8676864" cy="5563401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30199876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C516267-6C89-4E8B-A949-A90A3591BF4D}"/>
              </a:ext>
            </a:extLst>
          </p:cNvPr>
          <p:cNvGrpSpPr/>
          <p:nvPr/>
        </p:nvGrpSpPr>
        <p:grpSpPr>
          <a:xfrm>
            <a:off x="341743" y="209945"/>
            <a:ext cx="7656363" cy="892552"/>
            <a:chOff x="341743" y="209945"/>
            <a:chExt cx="7656363" cy="8925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1977AD7-D637-49F5-8D02-846AF0515087}"/>
                </a:ext>
              </a:extLst>
            </p:cNvPr>
            <p:cNvSpPr txBox="1"/>
            <p:nvPr/>
          </p:nvSpPr>
          <p:spPr>
            <a:xfrm>
              <a:off x="457489" y="209945"/>
              <a:ext cx="75406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</a:rPr>
                <a:t>01. </a:t>
              </a:r>
              <a:r>
                <a:rPr kumimoji="0" lang="ko-KR" altLang="en-US" sz="3200" b="1" i="0" u="none" strike="noStrike" kern="1200" cap="none" spc="0" normalizeH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</a:rPr>
                <a:t>프로젝트 상세</a:t>
              </a:r>
              <a:r>
                <a:rPr kumimoji="0" lang="en-US" altLang="ko-KR" sz="2400" b="1" i="0" u="none" strike="noStrike" kern="1200" cap="none" spc="0" normalizeH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</a:rPr>
                <a:t>(</a:t>
              </a:r>
              <a:r>
                <a:rPr kumimoji="0" lang="ko-KR" alt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</a:rPr>
                <a:t>조작법</a:t>
              </a:r>
              <a:r>
                <a:rPr lang="en-US" altLang="ko-KR" sz="2400" b="1" dirty="0">
                  <a:solidFill>
                    <a:srgbClr val="F7F2F2"/>
                  </a:solidFill>
                  <a:latin typeface="나눔고딕" pitchFamily="2" charset="-127"/>
                  <a:ea typeface="나눔고딕" pitchFamily="2" charset="-127"/>
                </a:rPr>
                <a:t>)</a:t>
              </a:r>
              <a:endParaRPr kumimoji="0" lang="ko-KR" altLang="en-US" sz="2000" b="1" i="0" u="none" strike="noStrike" kern="1200" cap="none" spc="0" normalizeH="0" noProof="0" dirty="0">
                <a:ln>
                  <a:noFill/>
                </a:ln>
                <a:solidFill>
                  <a:srgbClr val="F7F2F2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AB8A19F-33C5-48BC-AC6D-81B2AFA62A42}"/>
                </a:ext>
              </a:extLst>
            </p:cNvPr>
            <p:cNvCxnSpPr>
              <a:cxnSpLocks/>
            </p:cNvCxnSpPr>
            <p:nvPr/>
          </p:nvCxnSpPr>
          <p:spPr>
            <a:xfrm>
              <a:off x="341743" y="209945"/>
              <a:ext cx="0" cy="892552"/>
            </a:xfrm>
            <a:prstGeom prst="line">
              <a:avLst/>
            </a:prstGeom>
            <a:ln w="28575">
              <a:solidFill>
                <a:srgbClr val="EDEC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D3EA86B-94D4-79EE-33CE-DE5BD9811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65" y="1437639"/>
            <a:ext cx="4525069" cy="452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5708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C516267-6C89-4E8B-A949-A90A3591BF4D}"/>
              </a:ext>
            </a:extLst>
          </p:cNvPr>
          <p:cNvGrpSpPr/>
          <p:nvPr/>
        </p:nvGrpSpPr>
        <p:grpSpPr>
          <a:xfrm>
            <a:off x="341743" y="209945"/>
            <a:ext cx="7656363" cy="892552"/>
            <a:chOff x="341743" y="209945"/>
            <a:chExt cx="7656363" cy="8925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1977AD7-D637-49F5-8D02-846AF0515087}"/>
                </a:ext>
              </a:extLst>
            </p:cNvPr>
            <p:cNvSpPr txBox="1"/>
            <p:nvPr/>
          </p:nvSpPr>
          <p:spPr>
            <a:xfrm>
              <a:off x="457489" y="209945"/>
              <a:ext cx="75406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</a:rPr>
                <a:t>01. </a:t>
              </a:r>
              <a:r>
                <a:rPr kumimoji="0" lang="ko-KR" altLang="en-US" sz="3200" b="1" i="0" u="none" strike="noStrike" kern="1200" cap="none" spc="0" normalizeH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</a:rPr>
                <a:t>프로젝트 상세</a:t>
              </a:r>
              <a:r>
                <a:rPr kumimoji="0" lang="en-US" altLang="ko-KR" sz="2400" b="1" i="0" u="none" strike="noStrike" kern="1200" cap="none" spc="0" normalizeH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</a:rPr>
                <a:t>(</a:t>
              </a:r>
              <a:r>
                <a:rPr kumimoji="0" lang="ko-KR" alt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</a:rPr>
                <a:t>게임 규칙</a:t>
              </a:r>
              <a:r>
                <a:rPr lang="en-US" altLang="ko-KR" sz="2400" b="1" dirty="0">
                  <a:solidFill>
                    <a:srgbClr val="F7F2F2"/>
                  </a:solidFill>
                  <a:latin typeface="나눔고딕" pitchFamily="2" charset="-127"/>
                  <a:ea typeface="나눔고딕" pitchFamily="2" charset="-127"/>
                </a:rPr>
                <a:t>)</a:t>
              </a:r>
              <a:endParaRPr kumimoji="0" lang="ko-KR" altLang="en-US" sz="2000" b="1" i="0" u="none" strike="noStrike" kern="1200" cap="none" spc="0" normalizeH="0" noProof="0" dirty="0">
                <a:ln>
                  <a:noFill/>
                </a:ln>
                <a:solidFill>
                  <a:srgbClr val="F7F2F2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AB8A19F-33C5-48BC-AC6D-81B2AFA62A42}"/>
                </a:ext>
              </a:extLst>
            </p:cNvPr>
            <p:cNvCxnSpPr>
              <a:cxnSpLocks/>
            </p:cNvCxnSpPr>
            <p:nvPr/>
          </p:nvCxnSpPr>
          <p:spPr>
            <a:xfrm>
              <a:off x="341743" y="209945"/>
              <a:ext cx="0" cy="892552"/>
            </a:xfrm>
            <a:prstGeom prst="line">
              <a:avLst/>
            </a:prstGeom>
            <a:ln w="28575">
              <a:solidFill>
                <a:srgbClr val="EDEC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C4494DA-879B-800F-B91D-CDA98745E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943" y="2383700"/>
            <a:ext cx="3728049" cy="2090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50D964-D2DB-ABF2-472E-A7D86F812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007" y="4616699"/>
            <a:ext cx="3728049" cy="20832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455602-DB4A-210B-9CA2-2A6A9B7EF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008" y="2391073"/>
            <a:ext cx="3728049" cy="20832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BC0006B-D8EF-62E5-AB5D-94AC11807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943" y="4616698"/>
            <a:ext cx="3728049" cy="20979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FBF91-3D5D-B909-490D-A336FB1635D9}"/>
              </a:ext>
            </a:extLst>
          </p:cNvPr>
          <p:cNvSpPr txBox="1"/>
          <p:nvPr/>
        </p:nvSpPr>
        <p:spPr>
          <a:xfrm>
            <a:off x="1723779" y="888558"/>
            <a:ext cx="91263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-4</a:t>
            </a:r>
            <a:r>
              <a:rPr lang="ko-KR" altLang="en-US" sz="2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개의 스테이지</a:t>
            </a:r>
            <a:r>
              <a:rPr lang="en-US" altLang="ko-KR" sz="2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2000" b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난이도 증가</a:t>
            </a:r>
            <a:r>
              <a:rPr lang="en-US" altLang="ko-KR" sz="2000" b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en-US" altLang="ko-KR" sz="20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2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매 초마다 감소하는 </a:t>
            </a:r>
            <a:r>
              <a:rPr lang="en-US" altLang="ko-KR" sz="2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HP, </a:t>
            </a:r>
            <a:r>
              <a:rPr lang="ko-KR" altLang="en-US" sz="2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스테이지 이동해도 </a:t>
            </a:r>
            <a:r>
              <a:rPr lang="en-US" altLang="ko-KR" sz="2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HP </a:t>
            </a:r>
            <a:r>
              <a:rPr lang="ko-KR" altLang="en-US" sz="2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유지</a:t>
            </a:r>
            <a:endParaRPr lang="en-US" altLang="ko-KR" sz="20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2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스테이지 </a:t>
            </a:r>
            <a:r>
              <a:rPr lang="en-US" altLang="ko-KR" sz="2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1~3: </a:t>
            </a:r>
            <a:r>
              <a:rPr lang="ko-KR" altLang="en-US" sz="2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유령의 상하</a:t>
            </a:r>
            <a:r>
              <a:rPr lang="en-US" altLang="ko-KR" sz="2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좌우로 이동 </a:t>
            </a:r>
            <a:r>
              <a:rPr lang="en-US" altLang="ko-KR" sz="2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/ </a:t>
            </a:r>
            <a:r>
              <a:rPr lang="ko-KR" altLang="en-US" sz="2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스테이지 </a:t>
            </a:r>
            <a:r>
              <a:rPr lang="en-US" altLang="ko-KR" sz="2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4: </a:t>
            </a:r>
            <a:r>
              <a:rPr lang="ko-KR" altLang="en-US" sz="2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플레이어를 추적하는 유령</a:t>
            </a:r>
            <a:endParaRPr lang="en-US" altLang="ko-KR" sz="20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  <a:p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39818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C516267-6C89-4E8B-A949-A90A3591BF4D}"/>
              </a:ext>
            </a:extLst>
          </p:cNvPr>
          <p:cNvGrpSpPr/>
          <p:nvPr/>
        </p:nvGrpSpPr>
        <p:grpSpPr>
          <a:xfrm>
            <a:off x="341743" y="209945"/>
            <a:ext cx="7656363" cy="892552"/>
            <a:chOff x="341743" y="209945"/>
            <a:chExt cx="7656363" cy="8925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1977AD7-D637-49F5-8D02-846AF0515087}"/>
                </a:ext>
              </a:extLst>
            </p:cNvPr>
            <p:cNvSpPr txBox="1"/>
            <p:nvPr/>
          </p:nvSpPr>
          <p:spPr>
            <a:xfrm>
              <a:off x="457489" y="209945"/>
              <a:ext cx="75406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</a:rPr>
                <a:t>01. </a:t>
              </a:r>
              <a:r>
                <a:rPr kumimoji="0" lang="ko-KR" altLang="en-US" sz="3200" b="1" i="0" u="none" strike="noStrike" kern="1200" cap="none" spc="0" normalizeH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</a:rPr>
                <a:t>프로젝트 상세</a:t>
              </a:r>
              <a:r>
                <a:rPr kumimoji="0" lang="en-US" altLang="ko-KR" sz="2400" b="1" i="0" u="none" strike="noStrike" kern="1200" cap="none" spc="0" normalizeH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</a:rPr>
                <a:t>(</a:t>
              </a:r>
              <a:r>
                <a:rPr kumimoji="0" lang="ko-KR" alt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</a:rPr>
                <a:t>게임 규칙</a:t>
              </a:r>
              <a:r>
                <a:rPr lang="en-US" altLang="ko-KR" sz="2400" b="1" dirty="0">
                  <a:solidFill>
                    <a:srgbClr val="F7F2F2"/>
                  </a:solidFill>
                  <a:latin typeface="나눔고딕" pitchFamily="2" charset="-127"/>
                  <a:ea typeface="나눔고딕" pitchFamily="2" charset="-127"/>
                </a:rPr>
                <a:t>)</a:t>
              </a:r>
              <a:endParaRPr kumimoji="0" lang="ko-KR" altLang="en-US" sz="2000" b="1" i="0" u="none" strike="noStrike" kern="1200" cap="none" spc="0" normalizeH="0" noProof="0" dirty="0">
                <a:ln>
                  <a:noFill/>
                </a:ln>
                <a:solidFill>
                  <a:srgbClr val="F7F2F2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AB8A19F-33C5-48BC-AC6D-81B2AFA62A42}"/>
                </a:ext>
              </a:extLst>
            </p:cNvPr>
            <p:cNvCxnSpPr>
              <a:cxnSpLocks/>
            </p:cNvCxnSpPr>
            <p:nvPr/>
          </p:nvCxnSpPr>
          <p:spPr>
            <a:xfrm>
              <a:off x="341743" y="209945"/>
              <a:ext cx="0" cy="892552"/>
            </a:xfrm>
            <a:prstGeom prst="line">
              <a:avLst/>
            </a:prstGeom>
            <a:ln w="28575">
              <a:solidFill>
                <a:srgbClr val="EDEC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26E010C-4345-EF1C-7CB7-C791A08E9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81236"/>
            <a:ext cx="5715000" cy="29051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9343E43-DDB0-A024-E251-C1A280640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81236"/>
            <a:ext cx="5715000" cy="2905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347E892-0053-01C3-22AB-3A2358FD8E95}"/>
              </a:ext>
            </a:extLst>
          </p:cNvPr>
          <p:cNvSpPr txBox="1"/>
          <p:nvPr/>
        </p:nvSpPr>
        <p:spPr>
          <a:xfrm>
            <a:off x="1097569" y="1761590"/>
            <a:ext cx="4663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2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유령과 부딪치면 플레이어의 </a:t>
            </a:r>
            <a:r>
              <a:rPr lang="en-US" altLang="ko-KR" sz="2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hp </a:t>
            </a:r>
            <a:r>
              <a:rPr lang="ko-KR" altLang="en-US" sz="2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감소</a:t>
            </a:r>
            <a:endParaRPr lang="en-US" altLang="ko-KR" sz="20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CFCAD-A4B6-2902-60B7-77C52BB2DB82}"/>
              </a:ext>
            </a:extLst>
          </p:cNvPr>
          <p:cNvSpPr txBox="1"/>
          <p:nvPr/>
        </p:nvSpPr>
        <p:spPr>
          <a:xfrm>
            <a:off x="6652407" y="1744395"/>
            <a:ext cx="4772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2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각 스테이지에 있는 </a:t>
            </a:r>
            <a:r>
              <a:rPr lang="ko-KR" altLang="en-US" sz="2000" b="1" dirty="0" err="1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포션</a:t>
            </a:r>
            <a:r>
              <a:rPr lang="ko-KR" altLang="en-US" sz="2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 먹을 시 </a:t>
            </a:r>
            <a:r>
              <a:rPr lang="en-US" altLang="ko-KR" sz="2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Hp</a:t>
            </a:r>
            <a:r>
              <a:rPr lang="ko-KR" altLang="en-US" sz="2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rPr>
              <a:t>회복</a:t>
            </a:r>
            <a:endParaRPr lang="en-US" altLang="ko-KR" sz="2000" b="1" dirty="0">
              <a:solidFill>
                <a:schemeClr val="bg1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28586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C516267-6C89-4E8B-A949-A90A3591BF4D}"/>
              </a:ext>
            </a:extLst>
          </p:cNvPr>
          <p:cNvGrpSpPr/>
          <p:nvPr/>
        </p:nvGrpSpPr>
        <p:grpSpPr>
          <a:xfrm>
            <a:off x="341743" y="209945"/>
            <a:ext cx="7656363" cy="892552"/>
            <a:chOff x="341743" y="209945"/>
            <a:chExt cx="7656363" cy="8925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1977AD7-D637-49F5-8D02-846AF0515087}"/>
                </a:ext>
              </a:extLst>
            </p:cNvPr>
            <p:cNvSpPr txBox="1"/>
            <p:nvPr/>
          </p:nvSpPr>
          <p:spPr>
            <a:xfrm>
              <a:off x="457489" y="209945"/>
              <a:ext cx="75406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  <a:cs typeface="Arial" panose="020B0604020202020204" pitchFamily="34" charset="0"/>
                </a:rPr>
                <a:t>01. </a:t>
              </a:r>
              <a:r>
                <a:rPr kumimoji="0" lang="ko-KR" altLang="en-US" sz="3200" b="1" i="0" u="none" strike="noStrike" kern="1200" cap="none" spc="0" normalizeH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  <a:cs typeface="Arial" panose="020B0604020202020204" pitchFamily="34" charset="0"/>
                </a:rPr>
                <a:t>프로젝트 상세</a:t>
              </a:r>
              <a:r>
                <a:rPr kumimoji="0" lang="en-US" altLang="ko-KR" sz="2400" b="1" i="0" u="none" strike="noStrike" kern="1200" cap="none" spc="0" normalizeH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  <a:cs typeface="Arial" panose="020B0604020202020204" pitchFamily="34" charset="0"/>
                </a:rPr>
                <a:t>(</a:t>
              </a:r>
              <a:r>
                <a:rPr kumimoji="0" lang="ko-KR" alt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7F2F2"/>
                  </a:solidFill>
                  <a:effectLst/>
                  <a:uLnTx/>
                  <a:uFillTx/>
                  <a:latin typeface="나눔고딕" pitchFamily="2" charset="-127"/>
                  <a:ea typeface="나눔고딕" pitchFamily="2" charset="-127"/>
                  <a:cs typeface="Arial" panose="020B0604020202020204" pitchFamily="34" charset="0"/>
                </a:rPr>
                <a:t>게임 규칙</a:t>
              </a:r>
              <a:r>
                <a:rPr lang="en-US" altLang="ko-KR" sz="2400" b="1" dirty="0">
                  <a:solidFill>
                    <a:srgbClr val="F7F2F2"/>
                  </a:solidFill>
                  <a:latin typeface="나눔고딕" pitchFamily="2" charset="-127"/>
                  <a:ea typeface="나눔고딕" pitchFamily="2" charset="-127"/>
                  <a:cs typeface="Arial" panose="020B0604020202020204" pitchFamily="34" charset="0"/>
                </a:rPr>
                <a:t>)</a:t>
              </a:r>
              <a:endParaRPr kumimoji="0" lang="ko-KR" altLang="en-US" sz="2000" b="1" i="0" u="none" strike="noStrike" kern="1200" cap="none" spc="0" normalizeH="0" noProof="0" dirty="0">
                <a:ln>
                  <a:noFill/>
                </a:ln>
                <a:solidFill>
                  <a:srgbClr val="F7F2F2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Arial" panose="020B0604020202020204" pitchFamily="34" charset="0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AB8A19F-33C5-48BC-AC6D-81B2AFA62A42}"/>
                </a:ext>
              </a:extLst>
            </p:cNvPr>
            <p:cNvCxnSpPr>
              <a:cxnSpLocks/>
            </p:cNvCxnSpPr>
            <p:nvPr/>
          </p:nvCxnSpPr>
          <p:spPr>
            <a:xfrm>
              <a:off x="341743" y="209945"/>
              <a:ext cx="0" cy="892552"/>
            </a:xfrm>
            <a:prstGeom prst="line">
              <a:avLst/>
            </a:prstGeom>
            <a:ln w="28575">
              <a:solidFill>
                <a:srgbClr val="EDEC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E57A0DA-1900-D42E-201D-7A1CC08E4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38" y="591377"/>
            <a:ext cx="4550369" cy="25556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29A6D8-14A4-3A11-BE52-79CC69F8B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28" y="1514201"/>
            <a:ext cx="3962400" cy="5524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88212C-793E-CF66-1C60-594B3A569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86" y="2974289"/>
            <a:ext cx="3952875" cy="542925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00045C47-C568-D67E-A5C6-2C8AC2336121}"/>
              </a:ext>
            </a:extLst>
          </p:cNvPr>
          <p:cNvSpPr/>
          <p:nvPr/>
        </p:nvSpPr>
        <p:spPr>
          <a:xfrm>
            <a:off x="2745068" y="2201218"/>
            <a:ext cx="352425" cy="59397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D636FA-F470-FC16-510A-87BD85F6E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686" y="4042384"/>
            <a:ext cx="4549484" cy="25556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0924D6-D51A-F00B-7B24-DE5DB2B27B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525" y="4042384"/>
            <a:ext cx="4549484" cy="2555632"/>
          </a:xfrm>
          <a:prstGeom prst="rect">
            <a:avLst/>
          </a:prstGeom>
        </p:spPr>
      </p:pic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C96E4153-32C6-9838-E7D0-3C365336C222}"/>
              </a:ext>
            </a:extLst>
          </p:cNvPr>
          <p:cNvSpPr/>
          <p:nvPr/>
        </p:nvSpPr>
        <p:spPr>
          <a:xfrm>
            <a:off x="8743611" y="3350351"/>
            <a:ext cx="352425" cy="59397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별: 꼭짓점 5개 15">
            <a:extLst>
              <a:ext uri="{FF2B5EF4-FFF2-40B4-BE49-F238E27FC236}">
                <a16:creationId xmlns:a16="http://schemas.microsoft.com/office/drawing/2014/main" id="{2ECCDAA4-96ED-B7EF-1A0C-FBCB5CB9C6C1}"/>
              </a:ext>
            </a:extLst>
          </p:cNvPr>
          <p:cNvSpPr/>
          <p:nvPr/>
        </p:nvSpPr>
        <p:spPr>
          <a:xfrm>
            <a:off x="10129519" y="388035"/>
            <a:ext cx="304801" cy="325244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70651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219</Words>
  <Application>Microsoft Office PowerPoint</Application>
  <PresentationFormat>와이드스크린</PresentationFormat>
  <Paragraphs>48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나눔고딕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(경영학부)정혜린</dc:creator>
  <cp:lastModifiedBy>김찬호</cp:lastModifiedBy>
  <cp:revision>71</cp:revision>
  <dcterms:created xsi:type="dcterms:W3CDTF">2020-10-11T10:19:06Z</dcterms:created>
  <dcterms:modified xsi:type="dcterms:W3CDTF">2022-06-21T02:16:05Z</dcterms:modified>
</cp:coreProperties>
</file>